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9"/>
  </p:notesMasterIdLst>
  <p:handoutMasterIdLst>
    <p:handoutMasterId r:id="rId10"/>
  </p:handoutMasterIdLst>
  <p:sldIdLst>
    <p:sldId id="256" r:id="rId2"/>
    <p:sldId id="287" r:id="rId3"/>
    <p:sldId id="263" r:id="rId4"/>
    <p:sldId id="304" r:id="rId5"/>
    <p:sldId id="282" r:id="rId6"/>
    <p:sldId id="288" r:id="rId7"/>
    <p:sldId id="30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3B"/>
    <a:srgbClr val="FF5242"/>
    <a:srgbClr val="9C35F3"/>
    <a:srgbClr val="E99E5D"/>
    <a:srgbClr val="0070C0"/>
    <a:srgbClr val="F94DFF"/>
    <a:srgbClr val="A238FF"/>
    <a:srgbClr val="FF503F"/>
    <a:srgbClr val="00FA78"/>
    <a:srgbClr val="0E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/>
    <p:restoredTop sz="94690"/>
  </p:normalViewPr>
  <p:slideViewPr>
    <p:cSldViewPr snapToGrid="0" snapToObjects="1">
      <p:cViewPr>
        <p:scale>
          <a:sx n="82" d="100"/>
          <a:sy n="82" d="100"/>
        </p:scale>
        <p:origin x="-4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D7904-AAA5-8141-9ED9-9006FE6B9B5E}" type="datetimeFigureOut">
              <a:rPr lang="en-US" smtClean="0"/>
              <a:t>12/9/17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FBF53-430C-7743-A107-A432DEF9A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6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2B19-1D18-CC48-A117-A10E6C83B73A}" type="datetimeFigureOut">
              <a:rPr lang="en-US" smtClean="0"/>
              <a:t>12/9/17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0625-BD76-6249-BAEF-577EC350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19F-12B1-564F-9808-640CE920A7C4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00BF-7446-4242-AAEE-426A1909CC7E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340B-D7DC-594B-A21E-FB8A01D69D51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6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0889-CBE0-0947-BF0F-948FDA0BB71E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7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FB59-3CD8-3949-AA9F-8A2E76D78FDB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35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C24B-7F7B-CD42-8CB7-15A0780E8021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9941-0B14-624E-BE85-A31930CCBE9D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3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F05-4992-D441-9050-880ADCC51314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4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ED7-16F0-3145-AD8D-4D33016F9CDA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AFC868-86D7-A441-8D65-A31C53C93522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5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2B7C-AA49-064E-9079-3C1ECE721249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4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A30843-270E-B948-93C5-2281B494E94A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5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play.kahoot.it/#/k/7419d8d1-c55e-44d9-ac25-e56fc3690d1b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Zx8LyCaLwQ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2017</a:t>
            </a:r>
            <a:r>
              <a:rPr lang="zh-CN" altLang="en-US" sz="5400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5400" b="1" dirty="0">
                <a:solidFill>
                  <a:schemeClr val="accent2"/>
                </a:solidFill>
                <a:ea typeface="宋体" charset="0"/>
                <a:cs typeface="宋体" charset="0"/>
              </a:rPr>
              <a:t>Read-On</a:t>
            </a:r>
            <a:r>
              <a:rPr lang="en-US" altLang="zh-CN" sz="5400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:</a:t>
            </a:r>
            <a:br>
              <a:rPr lang="en-US" altLang="zh-CN" sz="5400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</a:br>
            <a:r>
              <a:rPr lang="en-US" altLang="zh-CN" sz="5400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Holy</a:t>
            </a:r>
            <a:r>
              <a:rPr lang="zh-CN" altLang="en-US" sz="5400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5400" b="1" dirty="0">
                <a:solidFill>
                  <a:schemeClr val="accent2"/>
                </a:solidFill>
                <a:ea typeface="宋体" charset="0"/>
                <a:cs typeface="宋体" charset="0"/>
              </a:rPr>
              <a:t>Cross</a:t>
            </a:r>
            <a:r>
              <a:rPr lang="zh-CN" altLang="en-US" sz="5400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5400" b="1" dirty="0" err="1">
                <a:solidFill>
                  <a:schemeClr val="accent2"/>
                </a:solidFill>
                <a:ea typeface="宋体" charset="0"/>
                <a:cs typeface="宋体" charset="0"/>
              </a:rPr>
              <a:t>Startalk</a:t>
            </a:r>
            <a:r>
              <a:rPr lang="zh-CN" altLang="en-US" sz="5400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College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Team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bian SC" charset="-122"/>
                <a:ea typeface="Libian SC" charset="-122"/>
                <a:cs typeface="Libian SC" charset="-122"/>
              </a:rPr>
              <a:t>大学组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Libian SC" charset="-122"/>
              <a:ea typeface="Libian SC" charset="-122"/>
              <a:cs typeface="Libian SC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SC" charset="-122"/>
                <a:ea typeface="Kaiti SC" charset="-122"/>
                <a:cs typeface="Kaiti SC" charset="-122"/>
              </a:rPr>
              <a:t>张静 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 SC" charset="-122"/>
                <a:ea typeface="Kaiti SC" charset="-122"/>
                <a:cs typeface="Kaiti SC" charset="-122"/>
              </a:rPr>
              <a:t>｜ 陈珮嘉 ｜ 周婧 ｜ 苏麓垒 ｜ 彭珂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6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Phase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1: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Engage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Activate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Students’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linguistic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检查</a:t>
            </a:r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生词预习的情况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Preview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Homework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1: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Vocabulary</a:t>
            </a:r>
            <a:endParaRPr lang="en-US" sz="36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451579" y="2015731"/>
            <a:ext cx="9603275" cy="4074199"/>
          </a:xfrm>
        </p:spPr>
        <p:txBody>
          <a:bodyPr/>
          <a:lstStyle/>
          <a:p>
            <a:pPr marL="127000" indent="0">
              <a:buNone/>
            </a:pPr>
            <a:endParaRPr lang="en-US" altLang="zh-CN" sz="3200" dirty="0" smtClean="0"/>
          </a:p>
          <a:p>
            <a:endParaRPr lang="en-US" sz="3200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536" y="625422"/>
            <a:ext cx="1116989" cy="88649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37" y="1894610"/>
            <a:ext cx="7101644" cy="4362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4265" y="6423353"/>
            <a:ext cx="8454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5"/>
              </a:rPr>
              <a:t>https://play.kahoot.it/#/k/7419d8d1-c55e-44d9-ac25-e56fc3690d1b</a:t>
            </a:r>
            <a:r>
              <a:rPr lang="zh-CN" altLang="en-US" sz="2000" dirty="0"/>
              <a:t> </a:t>
            </a:r>
            <a:endParaRPr lang="en-US" sz="2000" dirty="0"/>
          </a:p>
        </p:txBody>
      </p:sp>
      <p:pic>
        <p:nvPicPr>
          <p:cNvPr id="9" name="Picture 8" descr="download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7" b="22037"/>
          <a:stretch/>
        </p:blipFill>
        <p:spPr>
          <a:xfrm>
            <a:off x="8790169" y="1904071"/>
            <a:ext cx="981512" cy="5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6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导入课文学习</a:t>
            </a:r>
            <a:r>
              <a:rPr lang="en-US" altLang="zh-CN" sz="6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6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b="1" dirty="0">
                <a:latin typeface="华文楷体"/>
                <a:ea typeface="华文楷体"/>
                <a:cs typeface="华文楷体"/>
              </a:rPr>
              <a:t>w</a:t>
            </a:r>
            <a:r>
              <a:rPr lang="en-US" altLang="zh-CN" b="1" dirty="0" smtClean="0">
                <a:latin typeface="华文楷体"/>
                <a:ea typeface="华文楷体"/>
                <a:cs typeface="华文楷体"/>
              </a:rPr>
              <a:t>atch a short </a:t>
            </a:r>
            <a:r>
              <a:rPr lang="en-US" altLang="zh-CN" b="1" dirty="0">
                <a:latin typeface="华文楷体"/>
                <a:ea typeface="华文楷体"/>
                <a:cs typeface="华文楷体"/>
              </a:rPr>
              <a:t>video </a:t>
            </a:r>
            <a:r>
              <a:rPr lang="en-US" altLang="zh-CN" sz="1800" b="1" dirty="0">
                <a:latin typeface="华文楷体"/>
                <a:ea typeface="华文楷体"/>
                <a:cs typeface="华文楷体"/>
              </a:rPr>
              <a:t>(</a:t>
            </a:r>
            <a:r>
              <a:rPr lang="en-US" altLang="zh-CN" sz="1800" b="1" dirty="0">
                <a:latin typeface="华文楷体"/>
                <a:ea typeface="华文楷体"/>
                <a:cs typeface="华文楷体"/>
                <a:hlinkClick r:id="rId2"/>
              </a:rPr>
              <a:t>https://</a:t>
            </a:r>
            <a:r>
              <a:rPr lang="en-US" altLang="zh-CN" sz="1800" b="1" dirty="0" smtClean="0">
                <a:latin typeface="华文楷体"/>
                <a:ea typeface="华文楷体"/>
                <a:cs typeface="华文楷体"/>
                <a:hlinkClick r:id="rId2"/>
              </a:rPr>
              <a:t>www.youtube.com/watch?v=ZZx8LyCaLwQ</a:t>
            </a:r>
            <a:r>
              <a:rPr lang="en-US" altLang="zh-CN" sz="1800" b="1" dirty="0" smtClean="0">
                <a:latin typeface="华文楷体"/>
                <a:ea typeface="华文楷体"/>
                <a:cs typeface="华文楷体"/>
              </a:rPr>
              <a:t> )</a:t>
            </a:r>
            <a:endParaRPr lang="en-US" sz="1800" dirty="0"/>
          </a:p>
        </p:txBody>
      </p:sp>
      <p:pic>
        <p:nvPicPr>
          <p:cNvPr id="4" name="Picture 3" descr="Screen Shot 2017-07-27 at 4.29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17" y="1737360"/>
            <a:ext cx="79883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报告、分享你课前采访调查的结果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Preview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Homework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2: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Interview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or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Searching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Online</a:t>
            </a:r>
            <a:endParaRPr lang="en-US" sz="4400" b="1" dirty="0">
              <a:latin typeface="华文楷体"/>
              <a:ea typeface="华文楷体"/>
              <a:cs typeface="华文楷体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496370"/>
              </p:ext>
            </p:extLst>
          </p:nvPr>
        </p:nvGraphicFramePr>
        <p:xfrm>
          <a:off x="1096963" y="1846261"/>
          <a:ext cx="10058718" cy="4368558"/>
        </p:xfrm>
        <a:graphic>
          <a:graphicData uri="http://schemas.openxmlformats.org/drawingml/2006/table">
            <a:tbl>
              <a:tblPr firstRow="1" firstCol="1" bandRow="1"/>
              <a:tblGrid>
                <a:gridCol w="3352906"/>
                <a:gridCol w="3352906"/>
                <a:gridCol w="3352906"/>
              </a:tblGrid>
              <a:tr h="1136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网上购物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在中国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在美国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72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 dirty="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你自己网购过吗？</a:t>
                      </a:r>
                      <a:endParaRPr lang="zh-CN" sz="2800" dirty="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72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 dirty="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你的家人、朋友？</a:t>
                      </a:r>
                      <a:endParaRPr lang="zh-CN" sz="2800" dirty="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2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 dirty="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在哪里网购？</a:t>
                      </a:r>
                      <a:endParaRPr lang="zh-CN" sz="2800" dirty="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149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 dirty="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愉快的经历？</a:t>
                      </a:r>
                      <a:endParaRPr lang="zh-CN" sz="2800" dirty="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 dirty="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0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报告、分享你课前采访调查的结果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Preview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Homework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2: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Interview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or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Searching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Online</a:t>
            </a:r>
            <a:endParaRPr lang="en-US" sz="4400" b="1" dirty="0">
              <a:latin typeface="华文楷体"/>
              <a:ea typeface="华文楷体"/>
              <a:cs typeface="华文楷体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911076"/>
              </p:ext>
            </p:extLst>
          </p:nvPr>
        </p:nvGraphicFramePr>
        <p:xfrm>
          <a:off x="1228779" y="1888109"/>
          <a:ext cx="9926901" cy="4295716"/>
        </p:xfrm>
        <a:graphic>
          <a:graphicData uri="http://schemas.openxmlformats.org/drawingml/2006/table">
            <a:tbl>
              <a:tblPr firstRow="1" firstCol="1" bandRow="1"/>
              <a:tblGrid>
                <a:gridCol w="3482706"/>
                <a:gridCol w="3135228"/>
                <a:gridCol w="3308967"/>
              </a:tblGrid>
              <a:tr h="1024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社交媒体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在中国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1"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在美国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9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200" b="0" dirty="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流行哪些社交媒体？</a:t>
                      </a:r>
                      <a:endParaRPr lang="zh-CN" sz="2200" b="0" dirty="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 dirty="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23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200" b="0" dirty="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你使用的社交媒体？</a:t>
                      </a:r>
                      <a:endParaRPr lang="zh-CN" sz="2200" b="0" dirty="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3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200" b="0" dirty="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哪些社交平台可以购物？</a:t>
                      </a:r>
                      <a:endParaRPr lang="zh-CN" sz="2200" b="0" dirty="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23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200" b="0" kern="1200" dirty="0" smtClean="0">
                          <a:solidFill>
                            <a:schemeClr val="tx1"/>
                          </a:solidFill>
                          <a:effectLst/>
                          <a:latin typeface="Kaiti TC" charset="-120"/>
                          <a:ea typeface="Kaiti TC" charset="-120"/>
                          <a:cs typeface="Kaiti TC" charset="-120"/>
                        </a:rPr>
                        <a:t>哪个</a:t>
                      </a:r>
                      <a:r>
                        <a:rPr lang="zh-CN" altLang="en-US" sz="2200" b="0" dirty="0" smtClean="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社交媒体最</a:t>
                      </a:r>
                      <a:r>
                        <a:rPr lang="zh-CN" altLang="en-US" sz="2200" b="0" kern="1200" dirty="0" smtClean="0">
                          <a:solidFill>
                            <a:schemeClr val="tx1"/>
                          </a:solidFill>
                          <a:effectLst/>
                          <a:latin typeface="Kaiti TC" charset="-120"/>
                          <a:ea typeface="Kaiti TC" charset="-120"/>
                          <a:cs typeface="Kaiti TC" charset="-120"/>
                        </a:rPr>
                        <a:t>适合</a:t>
                      </a:r>
                      <a:r>
                        <a:rPr lang="zh-CN" altLang="en-US" sz="2200" b="0" kern="1200" dirty="0" smtClean="0">
                          <a:solidFill>
                            <a:schemeClr val="tx1"/>
                          </a:solidFill>
                          <a:effectLst/>
                          <a:latin typeface="Kaiti TC" charset="-120"/>
                          <a:ea typeface="Kaiti TC" charset="-120"/>
                          <a:cs typeface="Kaiti TC" charset="-120"/>
                        </a:rPr>
                        <a:t>你？为什么</a:t>
                      </a:r>
                      <a:r>
                        <a:rPr lang="en-US" sz="2200" b="0" dirty="0" smtClean="0">
                          <a:effectLst/>
                          <a:latin typeface="Kaiti TC" charset="-120"/>
                          <a:ea typeface="Kaiti TC" charset="-120"/>
                          <a:cs typeface="Kaiti TC" charset="-120"/>
                        </a:rPr>
                        <a:t> </a:t>
                      </a:r>
                      <a:r>
                        <a:rPr lang="zh-CN" altLang="en-US" sz="2200" b="0" dirty="0" smtClean="0">
                          <a:effectLst/>
                          <a:latin typeface="Kaiti TC" charset="-120"/>
                          <a:ea typeface="Kaiti TC" charset="-120"/>
                          <a:cs typeface="Kaiti TC" charset="-120"/>
                        </a:rPr>
                        <a:t>？</a:t>
                      </a:r>
                      <a:endParaRPr lang="zh-CN" sz="2200" b="0" dirty="0">
                        <a:effectLst/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charset="0"/>
                          <a:ea typeface="Kaiti SC Regular" charset="-122"/>
                          <a:cs typeface="Times New Roman" charset="0"/>
                        </a:rPr>
                        <a:t> </a:t>
                      </a:r>
                      <a:endParaRPr lang="zh-CN" sz="2800" dirty="0">
                        <a:effectLst/>
                        <a:latin typeface="Cambria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866468" y="2991173"/>
            <a:ext cx="2789695" cy="6664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HanziPen TC" charset="-120"/>
                <a:ea typeface="HanziPen TC" charset="-120"/>
                <a:cs typeface="HanziPen TC" charset="-120"/>
              </a:rPr>
              <a:t>微博、微信、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anziPen TC" charset="-120"/>
                <a:ea typeface="HanziPen TC" charset="-120"/>
                <a:cs typeface="HanziPen TC" charset="-120"/>
              </a:rPr>
              <a:t>QQ</a:t>
            </a:r>
          </a:p>
        </p:txBody>
      </p:sp>
      <p:sp>
        <p:nvSpPr>
          <p:cNvPr id="7" name="Rectangle 6"/>
          <p:cNvSpPr/>
          <p:nvPr/>
        </p:nvSpPr>
        <p:spPr>
          <a:xfrm>
            <a:off x="8011074" y="2991173"/>
            <a:ext cx="2789695" cy="6664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HanziPen TC" charset="-120"/>
                <a:ea typeface="HanziPen TC" charset="-120"/>
                <a:cs typeface="HanziPen TC" charset="-120"/>
              </a:rPr>
              <a:t>Facebook, Twitter,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HanziPen TC" charset="-120"/>
                <a:ea typeface="HanziPen TC" charset="-120"/>
                <a:cs typeface="HanziPen TC" charset="-120"/>
              </a:rPr>
              <a:t>SnapChat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HanziPen TC" charset="-120"/>
                <a:ea typeface="HanziPen TC" charset="-120"/>
                <a:cs typeface="HanziPen TC" charset="-120"/>
              </a:rPr>
              <a:t>, Instagram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6468" y="4602221"/>
            <a:ext cx="2789695" cy="6664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HanziPen TC" charset="-120"/>
                <a:ea typeface="HanziPen TC" charset="-120"/>
                <a:cs typeface="HanziPen TC" charset="-120"/>
              </a:rPr>
              <a:t>微博、微信、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anziPen TC" charset="-120"/>
                <a:ea typeface="HanziPen TC" charset="-120"/>
                <a:cs typeface="HanziPen TC" charset="-120"/>
              </a:rPr>
              <a:t>QQ</a:t>
            </a:r>
          </a:p>
        </p:txBody>
      </p:sp>
      <p:sp>
        <p:nvSpPr>
          <p:cNvPr id="9" name="Rectangle 8"/>
          <p:cNvSpPr/>
          <p:nvPr/>
        </p:nvSpPr>
        <p:spPr>
          <a:xfrm>
            <a:off x="8011074" y="4632442"/>
            <a:ext cx="2789695" cy="6664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HanziPen TC" charset="-120"/>
                <a:ea typeface="HanziPen TC" charset="-120"/>
                <a:cs typeface="HanziPen TC" charset="-120"/>
              </a:rPr>
              <a:t>Facebook, Pinterest,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HanziPen TC" charset="-120"/>
                <a:ea typeface="HanziPen TC" charset="-120"/>
                <a:cs typeface="HanziPen TC" charset="-120"/>
              </a:rPr>
              <a:t>Shopee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HanziPen TC" charset="-120"/>
                <a:ea typeface="HanziPen TC" charset="-120"/>
                <a:cs typeface="HanziPen TC" charset="-12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HanziPen TC" charset="-120"/>
                <a:ea typeface="HanziPen TC" charset="-120"/>
                <a:cs typeface="HanziPen TC" charset="-120"/>
              </a:rPr>
              <a:t>Instagram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HanziPen TC" charset="-120"/>
              <a:ea typeface="HanziPen TC" charset="-120"/>
              <a:cs typeface="HanziPe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79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你知道这些社交媒体吗？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600" b="1" dirty="0" smtClean="0">
                <a:latin typeface="华文楷体"/>
                <a:ea typeface="华文楷体"/>
                <a:cs typeface="华文楷体"/>
              </a:rPr>
              <a:t>Are you familiar with social media in China and in the U.S.?</a:t>
            </a:r>
            <a:endParaRPr lang="en-US" sz="44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b="1" dirty="0" smtClean="0">
                <a:latin typeface="华文楷体"/>
                <a:ea typeface="华文楷体"/>
                <a:cs typeface="华文楷体"/>
              </a:rPr>
              <a:t>中国社交媒体</a:t>
            </a:r>
            <a:endParaRPr lang="en-US" sz="32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Info-graphic</a:t>
            </a:r>
          </a:p>
          <a:p>
            <a:r>
              <a:rPr lang="en-US" dirty="0" smtClean="0"/>
              <a:t>Authentic materials</a:t>
            </a:r>
          </a:p>
          <a:p>
            <a:r>
              <a:rPr lang="en-US" dirty="0"/>
              <a:t> </a:t>
            </a:r>
            <a:r>
              <a:rPr lang="zh-CN" altLang="en-US" dirty="0" smtClean="0"/>
              <a:t>图片：中国最流行的</a:t>
            </a:r>
            <a:r>
              <a:rPr lang="en-US" altLang="zh-CN" dirty="0" smtClean="0"/>
              <a:t>social media </a:t>
            </a:r>
            <a:r>
              <a:rPr lang="zh-CN" altLang="en-US" dirty="0" smtClean="0"/>
              <a:t>平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美国社交媒体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0" name="Content Placeholder 9" descr="download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7792"/>
          <a:stretch>
            <a:fillRect/>
          </a:stretch>
        </p:blipFill>
        <p:spPr>
          <a:xfrm>
            <a:off x="6517342" y="2582335"/>
            <a:ext cx="4638338" cy="3087454"/>
          </a:xfrm>
        </p:spPr>
      </p:pic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82334"/>
            <a:ext cx="4097531" cy="30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2637</TotalTime>
  <Words>166</Words>
  <Application>Microsoft Macintosh PowerPoint</Application>
  <PresentationFormat>Widescreen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Calibri</vt:lpstr>
      <vt:lpstr>Cambria</vt:lpstr>
      <vt:lpstr>HanziPen TC</vt:lpstr>
      <vt:lpstr>Kaiti SC</vt:lpstr>
      <vt:lpstr>Kaiti SC Regular</vt:lpstr>
      <vt:lpstr>Kaiti TC</vt:lpstr>
      <vt:lpstr>Libian SC</vt:lpstr>
      <vt:lpstr>Times New Roman</vt:lpstr>
      <vt:lpstr>华文楷体</vt:lpstr>
      <vt:lpstr>宋体</vt:lpstr>
      <vt:lpstr>Retrospect</vt:lpstr>
      <vt:lpstr>2017 Read-On: Holy Cross Startalk </vt:lpstr>
      <vt:lpstr>Phase 1: Engage</vt:lpstr>
      <vt:lpstr>检查生词预习的情况 Preview Homework 1: Vocabulary</vt:lpstr>
      <vt:lpstr>导入课文学习 watch a short video (https://www.youtube.com/watch?v=ZZx8LyCaLwQ )</vt:lpstr>
      <vt:lpstr>报告、分享你课前采访调查的结果 Preview Homework 2: Interview or Searching Online</vt:lpstr>
      <vt:lpstr>报告、分享你课前采访调查的结果 Preview Homework 2: Interview or Searching Online</vt:lpstr>
      <vt:lpstr>你知道这些社交媒体吗？ Are you familiar with social media in China and in the U.S.?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Read-On: Holy Cross Startalk </dc:title>
  <dc:creator>Microsoft Office User</dc:creator>
  <cp:lastModifiedBy>Meng Yeh</cp:lastModifiedBy>
  <cp:revision>129</cp:revision>
  <cp:lastPrinted>2017-08-02T13:15:11Z</cp:lastPrinted>
  <dcterms:created xsi:type="dcterms:W3CDTF">2017-07-22T14:16:28Z</dcterms:created>
  <dcterms:modified xsi:type="dcterms:W3CDTF">2017-12-09T23:13:49Z</dcterms:modified>
</cp:coreProperties>
</file>